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6" r:id="rId61"/>
    <p:sldId id="317" r:id="rId62"/>
    <p:sldId id="318" r:id="rId63"/>
    <p:sldId id="319" r:id="rId64"/>
    <p:sldId id="320" r:id="rId65"/>
    <p:sldId id="321" r:id="rId66"/>
    <p:sldId id="315" r:id="rId67"/>
    <p:sldId id="322" r:id="rId68"/>
    <p:sldId id="323" r:id="rId69"/>
    <p:sldId id="324" r:id="rId7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7171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172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173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174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175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176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</p:grpSp>
      <p:sp>
        <p:nvSpPr>
          <p:cNvPr id="7177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79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7E7A43E-4FE2-4977-99C2-19C3B97F5FB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56FF6-98D7-41DA-A065-15C7DB2CBC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7EB0B-3C64-4CF7-9411-51C6D1A57D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646B1-1B16-42A5-9C71-F542156998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2556D1-82BD-4980-B73E-1C1A31CDDA9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9D2606-9132-4C4A-8C07-ADEF410ADB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5F841-8BE7-4B55-BAFC-815339F356F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BBCD18-709B-4497-9AD7-4AC9F9D793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E3B90-E344-4133-856E-EE741189B3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AD0DED-5346-417C-8A5B-93D302C0AD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01377-7F94-4CC2-94CA-4DD2A31C3AF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6147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148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149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150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151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</p:grp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892B703-9DF2-4D13-BB8F-FF4F8DD12E8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04800"/>
            <a:ext cx="7772400" cy="1933575"/>
          </a:xfrm>
        </p:spPr>
        <p:txBody>
          <a:bodyPr/>
          <a:lstStyle/>
          <a:p>
            <a:r>
              <a:rPr lang="ru-RU" b="1"/>
              <a:t>Реструктуризация и банкротство предприятия</a:t>
            </a:r>
            <a:r>
              <a:rPr lang="ru-RU"/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362200"/>
            <a:ext cx="8077200" cy="40386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ru-RU" sz="2400"/>
              <a:t>1. Общие положения по реструктуризации</a:t>
            </a:r>
          </a:p>
          <a:p>
            <a:pPr algn="l">
              <a:lnSpc>
                <a:spcPct val="80000"/>
              </a:lnSpc>
            </a:pPr>
            <a:r>
              <a:rPr lang="ru-RU" sz="2400"/>
              <a:t>2. Понятия, используемые при банкротстве</a:t>
            </a:r>
          </a:p>
          <a:p>
            <a:pPr algn="l">
              <a:lnSpc>
                <a:spcPct val="80000"/>
              </a:lnSpc>
            </a:pPr>
            <a:r>
              <a:rPr lang="ru-RU" sz="2400"/>
              <a:t>3. Должник и кредиторы</a:t>
            </a:r>
          </a:p>
          <a:p>
            <a:pPr algn="l">
              <a:lnSpc>
                <a:spcPct val="80000"/>
              </a:lnSpc>
            </a:pPr>
            <a:r>
              <a:rPr lang="ru-RU" sz="2400"/>
              <a:t>4. Наблюдение</a:t>
            </a:r>
          </a:p>
          <a:p>
            <a:pPr algn="l">
              <a:lnSpc>
                <a:spcPct val="80000"/>
              </a:lnSpc>
            </a:pPr>
            <a:r>
              <a:rPr lang="ru-RU" sz="2400"/>
              <a:t>5. Внешнее управление</a:t>
            </a:r>
          </a:p>
          <a:p>
            <a:pPr algn="l">
              <a:lnSpc>
                <a:spcPct val="80000"/>
              </a:lnSpc>
            </a:pPr>
            <a:r>
              <a:rPr lang="ru-RU" sz="2400"/>
              <a:t>6. Конкурсное производство</a:t>
            </a:r>
          </a:p>
          <a:p>
            <a:pPr algn="l">
              <a:lnSpc>
                <a:spcPct val="80000"/>
              </a:lnSpc>
            </a:pPr>
            <a:r>
              <a:rPr lang="ru-RU" sz="2400"/>
              <a:t>7. Очередность удовлетворения требований кредиторов </a:t>
            </a:r>
          </a:p>
          <a:p>
            <a:pPr algn="l">
              <a:lnSpc>
                <a:spcPct val="80000"/>
              </a:lnSpc>
            </a:pPr>
            <a:r>
              <a:rPr lang="ru-RU" sz="2400"/>
              <a:t>8. Мировое соглашение</a:t>
            </a:r>
          </a:p>
          <a:p>
            <a:pPr algn="l">
              <a:lnSpc>
                <a:spcPct val="80000"/>
              </a:lnSpc>
            </a:pPr>
            <a:r>
              <a:rPr lang="ru-RU" sz="2400"/>
              <a:t>9. Основные направления предотвращения банкротства и санации предприятия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211762"/>
          </a:xfrm>
        </p:spPr>
        <p:txBody>
          <a:bodyPr/>
          <a:lstStyle/>
          <a:p>
            <a:r>
              <a:rPr lang="ru-RU" sz="3400" b="1"/>
              <a:t>Несостоятельность (банкротство)</a:t>
            </a:r>
            <a:r>
              <a:rPr lang="ru-RU" sz="3400"/>
              <a:t> — признанная арбитражным судом или объявленная должником неспособность должника в полном объеме удовлетворять требования кредиторов по денежным обязательствам и (или) исполнить обязанности по уплате обязательных платежей.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745162"/>
          </a:xfrm>
        </p:spPr>
        <p:txBody>
          <a:bodyPr/>
          <a:lstStyle/>
          <a:p>
            <a:r>
              <a:rPr lang="ru-RU" sz="3400" b="1"/>
              <a:t>Должник</a:t>
            </a:r>
            <a:r>
              <a:rPr lang="ru-RU" sz="3400"/>
              <a:t> — это гражданин (им может быть индивидуальный предприниматель) или юридическое лицо, не способные удовлетворить требования кредиторов по денежным обязательствам и (или) исполнить обязанность по уплате обязательных платежей в течение срока, установленного законом.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/>
          <a:lstStyle/>
          <a:p>
            <a:r>
              <a:rPr lang="ru-RU" b="1"/>
              <a:t>Денежное обязательство</a:t>
            </a:r>
            <a:r>
              <a:rPr lang="ru-RU"/>
              <a:t> — обязанность должника уплатить кредитору определенную сумму по гражданско-правовому договору и по иным основаниям, предусмотренным Гражданским кодексом РФ.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592762"/>
          </a:xfrm>
        </p:spPr>
        <p:txBody>
          <a:bodyPr/>
          <a:lstStyle/>
          <a:p>
            <a:r>
              <a:rPr lang="ru-RU" b="1"/>
              <a:t>Обязательные платежи</a:t>
            </a:r>
            <a:r>
              <a:rPr lang="ru-RU"/>
              <a:t> — налоги, сборы и иные обязательные взносы в бюджет и во внебюджетные фонды в порядке и на условиях, которые определяются законодательством Российской Федерации.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1295400"/>
            <a:ext cx="8229600" cy="4724400"/>
          </a:xfrm>
        </p:spPr>
        <p:txBody>
          <a:bodyPr/>
          <a:lstStyle/>
          <a:p>
            <a:r>
              <a:rPr lang="ru-RU" sz="3400" b="1"/>
              <a:t>Руководитель должника</a:t>
            </a:r>
            <a:r>
              <a:rPr lang="ru-RU" sz="3400"/>
              <a:t> — единоличный исполнительный орган юридического лица, а также иные лица, осуществляющие в соответствие с федеральными законами деятельность от имени юридического лица без доверенности.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ru-RU" sz="3400" b="1"/>
              <a:t>Конкурсные кредиторы</a:t>
            </a:r>
            <a:r>
              <a:rPr lang="ru-RU" sz="3400"/>
              <a:t> — кредиторы по денежным обязательствам, за исключением граждан, перед которыми должник несет ответственность за причинение вреда жизни и здоровью, а также учредителей (участников) должника — юридического лица по обязательствам, вытекающим из такого участия.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219200"/>
            <a:ext cx="8229600" cy="5059363"/>
          </a:xfrm>
        </p:spPr>
        <p:txBody>
          <a:bodyPr/>
          <a:lstStyle/>
          <a:p>
            <a:r>
              <a:rPr lang="ru-RU" sz="3400" b="1"/>
              <a:t>Досудебная санация</a:t>
            </a:r>
            <a:r>
              <a:rPr lang="ru-RU" sz="3400"/>
              <a:t> — меры по восстановлению платежеспособности должника, принимаемые собственником имущества должника -унитарным предприятием, учредителями (участниками) должника -юридическим лицом, кредиторами должника и иными лицами в целях предупреждения банкротства.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97562"/>
          </a:xfrm>
        </p:spPr>
        <p:txBody>
          <a:bodyPr/>
          <a:lstStyle/>
          <a:p>
            <a:r>
              <a:rPr lang="ru-RU" sz="3400" b="1"/>
              <a:t>Наблюдение </a:t>
            </a:r>
            <a:r>
              <a:rPr lang="ru-RU" sz="3400"/>
              <a:t>— процедура банкротства, применяемая к должнику с момента принятия арбитражным судом заявления о признании его банкротом до момента, определяемого в соответствии с законом, в целях обеспечения сохранности имущества должника и проведения анализа его финансового состояния.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73762"/>
          </a:xfrm>
        </p:spPr>
        <p:txBody>
          <a:bodyPr/>
          <a:lstStyle/>
          <a:p>
            <a:r>
              <a:rPr lang="ru-RU" b="1"/>
              <a:t>Внешнее управление (судебная санация</a:t>
            </a:r>
            <a:r>
              <a:rPr lang="ru-RU"/>
              <a:t>) — процедура банкротства, применяемая к должнику в целях восстановления его платежеспособности, с передачей полномочий по управлению должником внешнему управляющему.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ru-RU" b="1"/>
              <a:t>Конкурсное производство</a:t>
            </a:r>
            <a:r>
              <a:rPr lang="ru-RU"/>
              <a:t> — процедура банкротства, применяемая к должнику, признанному банкротом, в целях соразмерного удовлетворения требований кредиторов.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/>
          <a:lstStyle/>
          <a:p>
            <a:r>
              <a:rPr lang="ru-RU" sz="3400" b="1"/>
              <a:t>1. Общие положения по реструктуризации</a:t>
            </a:r>
            <a:r>
              <a:rPr lang="ru-RU" sz="3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/>
          <a:lstStyle/>
          <a:p>
            <a:r>
              <a:rPr lang="ru-RU" sz="3400" b="1"/>
              <a:t>Арбитражный (временный, внешний, конкурсный) управляющий</a:t>
            </a:r>
            <a:r>
              <a:rPr lang="ru-RU" sz="3400"/>
              <a:t> — лицо, назначаемое арбитражным судом для проведения процедур банкротства и осуществления иных полномочий, установленных законом.</a:t>
            </a:r>
            <a:r>
              <a:rPr lang="ru-RU" sz="3400" b="1"/>
              <a:t/>
            </a:r>
            <a:br>
              <a:rPr lang="ru-RU" sz="3400" b="1"/>
            </a:br>
            <a:r>
              <a:rPr lang="ru-RU" sz="3400" b="1"/>
              <a:t>Временный управляющий </a:t>
            </a:r>
            <a:r>
              <a:rPr lang="ru-RU" sz="3400"/>
              <a:t>— лицо, назначаемое арбитражным судом для наблюдения, осуществления мер по обеспечению сохранности имущества должника и иных полномочий, установленных законом.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745162"/>
          </a:xfrm>
        </p:spPr>
        <p:txBody>
          <a:bodyPr/>
          <a:lstStyle/>
          <a:p>
            <a:r>
              <a:rPr lang="ru-RU" sz="3400" b="1"/>
              <a:t>Внешний управляющий</a:t>
            </a:r>
            <a:r>
              <a:rPr lang="ru-RU" sz="3400"/>
              <a:t> — лицо, назначаемое арбитражным судом для проведения внешнего управления и осуществления иных полномочий, установленных законом.</a:t>
            </a:r>
            <a:r>
              <a:rPr lang="ru-RU" sz="3400" b="1"/>
              <a:t/>
            </a:r>
            <a:br>
              <a:rPr lang="ru-RU" sz="3400" b="1"/>
            </a:br>
            <a:r>
              <a:rPr lang="ru-RU" sz="3400" b="1"/>
              <a:t>Конкурсный управляющий</a:t>
            </a:r>
            <a:r>
              <a:rPr lang="ru-RU" sz="3400"/>
              <a:t> — лицо, назначаемое арбитражным судом для проведения конкурсного производства и осуществления иных полномочий, установленных законом.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73762"/>
          </a:xfrm>
        </p:spPr>
        <p:txBody>
          <a:bodyPr/>
          <a:lstStyle/>
          <a:p>
            <a:r>
              <a:rPr lang="ru-RU" b="1"/>
              <a:t>Мораторий </a:t>
            </a:r>
            <a:r>
              <a:rPr lang="ru-RU"/>
              <a:t>— приостановление исполнения должником денежных обязательств и уплаты обязательных платежей.</a:t>
            </a:r>
            <a:r>
              <a:rPr lang="ru-RU" b="1"/>
              <a:t/>
            </a:r>
            <a:br>
              <a:rPr lang="ru-RU" b="1"/>
            </a:br>
            <a:r>
              <a:rPr lang="ru-RU" b="1"/>
              <a:t>Представитель работников должника</a:t>
            </a:r>
            <a:r>
              <a:rPr lang="ru-RU"/>
              <a:t> — лицо, уполномоченное работниками должника представлять их интересы при проведении процедур банкротства.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/>
          <a:lstStyle/>
          <a:p>
            <a:r>
              <a:rPr lang="ru-RU" b="1"/>
              <a:t>3. Должник и кредиторы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Правом на обращение в арбитражный суд с заявлением о признании должника банкротом обладают: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327275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1) при неисполнении денежных обязательств — должник, кредитор и прокурор;</a:t>
            </a:r>
          </a:p>
          <a:p>
            <a:pPr>
              <a:buFont typeface="Wingdings" pitchFamily="2" charset="2"/>
              <a:buNone/>
            </a:pPr>
            <a:r>
              <a:rPr lang="ru-RU"/>
              <a:t>2)  при неисполнении обязанности по уплате обязательных платежей — должник, прокурор, налоговые и иные уполномоченные органы.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82000" cy="1782762"/>
          </a:xfrm>
        </p:spPr>
        <p:txBody>
          <a:bodyPr/>
          <a:lstStyle/>
          <a:p>
            <a:r>
              <a:rPr lang="ru-RU" sz="2400" b="1"/>
              <a:t>Руководитель должника обязан обратиться в арбитражный суд не позднее одного месяца с момента возникновения соответствующих обстоятельств в следующих случаях: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27275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1) когда удовлетворение требований одного или нескольких кредиторов приводит к невозможности исполнения денежных обязательств перед другими кредиторами;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2)  когда уполномоченным органом должника принято решение об обращении в арбитражный суд;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3) если при ликвидации предприятия установлена невозможность удовлетворить требования кредиторов в полном объеме, руководитель должника подает совместное заявление с ликвидационной комиссией.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/>
              <a:t>При неподаче должником заявления в арбитражный суд в установленных случаях и в срок могут быть применены следующие санкции: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1) субсидиарная ответственность руководителя должника и членов ликвидационной комиссии по обязательствам должника перед кредиторами, возникшим после истечения срока, установленного для подачи заявления;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2)  руководитель должника и члены ликвидационной комиссии могут быть лишены права занимать руководящие должности и (или) осуществлять предпринимательскую деятельность по управлению юридическими лицами (дисквалифицированы на определенный срок);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3)  руководитель должника может быть привлечен к уголовной ответственности.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Собрание кредиторов имеет право принимать следующие решения: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1)  о введении и продлении внешнего управления и об обращении по этому вопросу в арбитражный суд;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2)  о заключении мирового соглашения;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3) об обращении в арбитражный суд с ходатайством о признании должника банкротом и открытии конкурсного производства;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4)  об избрании членов комитета кредиторов, определении его количественного состава и досрочном прекращении его полномочий.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8229600" cy="1143000"/>
          </a:xfrm>
        </p:spPr>
        <p:txBody>
          <a:bodyPr/>
          <a:lstStyle/>
          <a:p>
            <a:r>
              <a:rPr lang="ru-RU" sz="2800" dirty="0"/>
              <a:t>Прокурор вправе обратиться в арбитражный суд с заявлением о признании должника банкротом в следующих случаях: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1) когда им обнаружены признаки преднамеренного банкротства;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2)  когда у должника имеется задолженность по обязательным платежам;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3)  в интересах кредитора по денежным обязательствам Российской Федерации, ее субъекта, муниципального образования.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/>
          <a:lstStyle/>
          <a:p>
            <a:r>
              <a:rPr lang="ru-RU" sz="3400"/>
              <a:t>Арбитражный суд при подготовке дела о банкротстве к судебному разбирательству для определения финансового состояния должника вправе назначить экспертизу.</a:t>
            </a:r>
            <a:br>
              <a:rPr lang="ru-RU" sz="3400"/>
            </a:br>
            <a:r>
              <a:rPr lang="ru-RU" sz="3400"/>
              <a:t>Предельный срок рассмотрения дела о банкротстве - не более трех месяцев со дня поступления заявления с возможностью его продления на срок не более двух месяцев.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6583362"/>
          </a:xfrm>
        </p:spPr>
        <p:txBody>
          <a:bodyPr/>
          <a:lstStyle/>
          <a:p>
            <a:r>
              <a:rPr lang="ru-RU" sz="3400"/>
              <a:t>Ликвидация безнадежно неплатежеспособных должников является положительной мерой, которая выводит неэффективное предприятие из числа действующих. Однако признание должника банкротом имеет и негативные последствия, поскольку затрагивает не только имущественные интересы должника, но права и интересы большого круга лиц — его работников, партнеров, кредиторов и других, порождая значительные социальные издержки.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По результатам рассмотрения дела о банкротстве арбитражный суд принимает один из следующих актов: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1)  о признании должника банкротом;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2)  об отказе в признании должника банкротом;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3)  о введении внешнего управления;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4)  о прекращении производства по делу о банкротстве. Решение арбитражного суда о признаний должника банкротом принимается в случае установления признаков банкротства и при отсутствии оснований для введения внешнего управления.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Решение арбитражного суда об отказе в признании должника банкротом принимается в случаях: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229600" cy="3844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1)  отсутствия признаков банкротства;</a:t>
            </a:r>
          </a:p>
          <a:p>
            <a:pPr>
              <a:buFont typeface="Wingdings" pitchFamily="2" charset="2"/>
              <a:buNone/>
            </a:pPr>
            <a:r>
              <a:rPr lang="ru-RU"/>
              <a:t>2)  удовлетворения заявленных требований до принятия арбитражным судом решения по делу о банкротстве;</a:t>
            </a:r>
          </a:p>
          <a:p>
            <a:pPr>
              <a:buFont typeface="Wingdings" pitchFamily="2" charset="2"/>
              <a:buNone/>
            </a:pPr>
            <a:r>
              <a:rPr lang="ru-RU"/>
              <a:t>3)  установления фиктивного банкротства.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077200" cy="1676400"/>
          </a:xfrm>
        </p:spPr>
        <p:txBody>
          <a:bodyPr/>
          <a:lstStyle/>
          <a:p>
            <a:r>
              <a:rPr lang="ru-RU" sz="3400" b="1"/>
              <a:t>Арбитражный суд прекращает производство по делу о банкротстве в случаях: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124200"/>
            <a:ext cx="8229600" cy="3006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1)  восстановления платежеспособности должника в ходе внеш­него управления;</a:t>
            </a:r>
          </a:p>
          <a:p>
            <a:pPr>
              <a:buFont typeface="Wingdings" pitchFamily="2" charset="2"/>
              <a:buNone/>
            </a:pPr>
            <a:r>
              <a:rPr lang="ru-RU"/>
              <a:t>2)  заключения мирового соглашения.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/>
          <a:lstStyle/>
          <a:p>
            <a:pPr algn="ctr"/>
            <a:r>
              <a:rPr lang="ru-RU" b="1"/>
              <a:t>4. Наблюдение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1981200"/>
            <a:ext cx="8229600" cy="3810000"/>
          </a:xfrm>
        </p:spPr>
        <p:txBody>
          <a:bodyPr/>
          <a:lstStyle/>
          <a:p>
            <a:r>
              <a:rPr lang="ru-RU" sz="3400" b="1"/>
              <a:t>Наблюдение</a:t>
            </a:r>
            <a:r>
              <a:rPr lang="ru-RU" sz="3400"/>
              <a:t> за должником вводится арбитражным судом с момента принятия заявления. </a:t>
            </a:r>
            <a:br>
              <a:rPr lang="ru-RU" sz="3400"/>
            </a:br>
            <a:r>
              <a:rPr lang="ru-RU" sz="3400" b="1"/>
              <a:t>Цель этой процедуры</a:t>
            </a:r>
            <a:r>
              <a:rPr lang="ru-RU" sz="3400"/>
              <a:t> — обеспечить сохранность имущества должника и принять решение в отношении должника.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С момента вынесения арбитражным судом  определения о принятии заявления: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362200"/>
            <a:ext cx="8153400" cy="3768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имущественные требования к должнику могут быть предъявлены только с учетом сложившейся ситуации; </a:t>
            </a:r>
          </a:p>
          <a:p>
            <a:pPr>
              <a:lnSpc>
                <a:spcPct val="90000"/>
              </a:lnSpc>
            </a:pPr>
            <a:r>
              <a:rPr lang="ru-RU" sz="2800"/>
              <a:t>приостанавливается исполнение исполнительных документе по имущественным взысканиям;</a:t>
            </a:r>
          </a:p>
          <a:p>
            <a:pPr>
              <a:lnSpc>
                <a:spcPct val="90000"/>
              </a:lnSpc>
            </a:pPr>
            <a:r>
              <a:rPr lang="ru-RU" sz="2800"/>
              <a:t>запрещается удовлетворение требований участника должника юридического лица о выделении доли в имуществе должника.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r>
              <a:rPr lang="ru-RU" sz="2800"/>
              <a:t>При введении наблюдения арбитражный суд принимает решение о назначении временного управляющего, с его согласия можно совершать сделки, связанные: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305800" cy="4073525"/>
          </a:xfrm>
        </p:spPr>
        <p:txBody>
          <a:bodyPr/>
          <a:lstStyle/>
          <a:p>
            <a:r>
              <a:rPr lang="ru-RU"/>
              <a:t>с передачей недвижимого имущества в аренду, залог;</a:t>
            </a:r>
          </a:p>
          <a:p>
            <a:r>
              <a:rPr lang="ru-RU"/>
              <a:t>с распоряжением иным имуществом, балансовая стоимость которого более 10% стоимости активов должника;</a:t>
            </a:r>
          </a:p>
          <a:p>
            <a:r>
              <a:rPr lang="ru-RU"/>
              <a:t>с получением и выдачей кредитов и займов, поручительств и гарантий.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Руководитель и администрация должника не имеют права принимать решения: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1)  о реорганизации и ликвидации должника;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2)  о создании филиалов и представительств;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3)  о выплате дивидендов;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4) о размещении облигаций и иных эмиссионных ценных бумаг;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5)  о выходе из состава участников должника - юридического лица;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6)  о приобретении у акционеров ранее выпущенных акций.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05800" cy="6202362"/>
          </a:xfrm>
        </p:spPr>
        <p:txBody>
          <a:bodyPr/>
          <a:lstStyle/>
          <a:p>
            <a:r>
              <a:rPr lang="ru-RU"/>
              <a:t>Одной из обязанностей временного управляющего является определение даты и проведение первого собрания кредиторов.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Собрание кредиторов может принять следующие решения: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1)  об обращении в арбитражный суд с ходатайством о введении внешнего управления или признании должника банкротом и открытии конкурсного производства;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2) о предлагаемом сроке и кандидатуре внешнего управляющего;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3)  о количественном составе комитета кредиторов и избрании его членов.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ru-RU" sz="3400" b="1"/>
              <a:t>Под несостоятельностью (банкротством)</a:t>
            </a:r>
            <a:r>
              <a:rPr lang="ru-RU" sz="3400"/>
              <a:t> понимается признание арбитражным судом или объявленная должником неспособность должника в полном объеме удовлетворить требования кредиторов по денежным обязательствам и (или) исполнить обязанность по уплате обязательных платежей.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05800" cy="2620962"/>
          </a:xfrm>
        </p:spPr>
        <p:txBody>
          <a:bodyPr/>
          <a:lstStyle/>
          <a:p>
            <a:r>
              <a:rPr lang="ru-RU" sz="2800"/>
              <a:t>Временный управляющий назначается арбитражным судом с целью обеспечения сохранности имущества должника и подготовки решения в его отношении и действует до принятия одного из следующих решений: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895600"/>
            <a:ext cx="8077200" cy="32353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1)  введения внешнего управления;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2) признания должника банкротом, открытии конкурсного производства и назначении конкурсного управляющего;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3)  отказа о признании должника банкротом;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4) утверждения мирового соглашения.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Временный управляющий имеет право: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1) предъявлять в арбитражный суд от своего имени требования о признании недействительными сделок;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2)  обращаться в арбитражный суд с ходатайством о принятии дополнительных мер по обеспечению сохранности имущества должника;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3) получать любую информацию и документы, касающиеся деятельности должника.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Временный управляющий обязан: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1) принимать меры по обеспечению сохранности имущества должника;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2)  проводить анализ финансового состояния должника;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3) определять наличие признаков фиктивного или преднамеренного банкротства;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4)  устанавливать кредиторов должника и размеры их требований, уведомлять кредиторов о возбуждении дела о банкротстве;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5)  созывать первое собрание кредиторов.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124200"/>
            <a:ext cx="8229600" cy="1143000"/>
          </a:xfrm>
        </p:spPr>
        <p:txBody>
          <a:bodyPr/>
          <a:lstStyle/>
          <a:p>
            <a:r>
              <a:rPr lang="ru-RU" b="1"/>
              <a:t>5. Внешнее управление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/>
              <a:t>Целью внешнего управления является восстановление платеже­способности должника с передачей полномочий внешнему управляющему. С момента введения внешнего управления: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153400" cy="39973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1)  руководитель должника отстраняется от должности, а управление его делами возлагается на внешнего управляющего;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2)  прекращаются полномочия органов управления должника и собственника имущества должника (унитарного предприятия);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3)  отменяются ранее принятые меры по обеспечению требований кредиторов;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4)  вводится мораторий на удовлетворение требований кредиторов по денежным обязательствам и обязательным платежа должника.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686800" cy="2773362"/>
          </a:xfrm>
        </p:spPr>
        <p:txBody>
          <a:bodyPr/>
          <a:lstStyle/>
          <a:p>
            <a:r>
              <a:rPr lang="ru-RU" sz="2800"/>
              <a:t>Мораторий на удовлетворение требований кредиторов распространяется на денежные обязательства и обязательные платежи, сроки исполнения которых наступили до введения внешнего управления, и включает следующие положения: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200400"/>
            <a:ext cx="8153400" cy="2930525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ru-RU" sz="2400"/>
              <a:t>не допускается взыскание по исполнительным и иным документам;</a:t>
            </a:r>
          </a:p>
          <a:p>
            <a:pPr marL="609600" indent="-609600">
              <a:lnSpc>
                <a:spcPct val="90000"/>
              </a:lnSpc>
            </a:pPr>
            <a:r>
              <a:rPr lang="ru-RU" sz="2400"/>
              <a:t>приостанавливается исполнение ранее вступивших в законную силу исполнительных документов по имущественным взысканиям;</a:t>
            </a:r>
          </a:p>
          <a:p>
            <a:pPr marL="609600" indent="-609600">
              <a:lnSpc>
                <a:spcPct val="90000"/>
              </a:lnSpc>
            </a:pPr>
            <a:r>
              <a:rPr lang="ru-RU" sz="2400"/>
              <a:t>не начисляются неустойки (штрафы, пени) и иные финансовые санкции.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В план внешнего управления могут быть включены следующие меры по восстановлению платежеспособности должника: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3783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перепрофилирование производства;</a:t>
            </a:r>
          </a:p>
          <a:p>
            <a:pPr>
              <a:lnSpc>
                <a:spcPct val="90000"/>
              </a:lnSpc>
            </a:pPr>
            <a:r>
              <a:rPr lang="ru-RU" sz="2800"/>
              <a:t>закрытие нерентабельных производств;</a:t>
            </a:r>
          </a:p>
          <a:p>
            <a:pPr>
              <a:lnSpc>
                <a:spcPct val="90000"/>
              </a:lnSpc>
            </a:pPr>
            <a:r>
              <a:rPr lang="ru-RU" sz="2800"/>
              <a:t>получение дебиторской задолженности;</a:t>
            </a:r>
          </a:p>
          <a:p>
            <a:pPr>
              <a:lnSpc>
                <a:spcPct val="90000"/>
              </a:lnSpc>
            </a:pPr>
            <a:r>
              <a:rPr lang="ru-RU" sz="2800"/>
              <a:t>продажа части имущества должника;</a:t>
            </a:r>
          </a:p>
          <a:p>
            <a:pPr>
              <a:lnSpc>
                <a:spcPct val="90000"/>
              </a:lnSpc>
            </a:pPr>
            <a:r>
              <a:rPr lang="ru-RU" sz="2800"/>
              <a:t> уступка прав требования должника;</a:t>
            </a:r>
          </a:p>
          <a:p>
            <a:pPr>
              <a:lnSpc>
                <a:spcPct val="90000"/>
              </a:lnSpc>
            </a:pPr>
            <a:r>
              <a:rPr lang="ru-RU" sz="2800"/>
              <a:t>исполнение обязательств должника собственником его имущества или третьими лицами;</a:t>
            </a:r>
          </a:p>
          <a:p>
            <a:pPr>
              <a:lnSpc>
                <a:spcPct val="90000"/>
              </a:lnSpc>
            </a:pPr>
            <a:r>
              <a:rPr lang="ru-RU" sz="2800"/>
              <a:t>продажа предприятия-должника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Внешний управляющий имеет право: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самостоятельно распоряжаться имуществом должника;</a:t>
            </a:r>
          </a:p>
          <a:p>
            <a:pPr>
              <a:lnSpc>
                <a:spcPct val="90000"/>
              </a:lnSpc>
            </a:pPr>
            <a:r>
              <a:rPr lang="ru-RU"/>
              <a:t>заключать от имени должника мировое соглашение;</a:t>
            </a:r>
          </a:p>
          <a:p>
            <a:pPr>
              <a:lnSpc>
                <a:spcPct val="90000"/>
              </a:lnSpc>
            </a:pPr>
            <a:r>
              <a:rPr lang="ru-RU"/>
              <a:t>заявлять отказ от исполнения договоров должника. Внешний управляющий обязан:</a:t>
            </a:r>
          </a:p>
          <a:p>
            <a:pPr>
              <a:lnSpc>
                <a:spcPct val="90000"/>
              </a:lnSpc>
            </a:pPr>
            <a:r>
              <a:rPr lang="ru-RU"/>
              <a:t>принять в ведение имущество должника и провести его инвентаризациюи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077200" cy="2011362"/>
          </a:xfrm>
        </p:spPr>
        <p:txBody>
          <a:bodyPr/>
          <a:lstStyle/>
          <a:p>
            <a:r>
              <a:rPr lang="ru-RU" sz="2800"/>
              <a:t>Внешнее управление завершается отчетом внешнего управляющего на собрании кредиторов не позднее чем за 15 дней до окончания срока с предложением: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438400"/>
            <a:ext cx="82296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/>
              <a:t>о прекращении внешнего управления в связи с восстановлением платежеспособности должника;</a:t>
            </a:r>
          </a:p>
          <a:p>
            <a:pPr>
              <a:lnSpc>
                <a:spcPct val="80000"/>
              </a:lnSpc>
            </a:pPr>
            <a:r>
              <a:rPr lang="ru-RU" sz="2800"/>
              <a:t>о заключении мирового соглашения;</a:t>
            </a:r>
          </a:p>
          <a:p>
            <a:pPr>
              <a:lnSpc>
                <a:spcPct val="80000"/>
              </a:lnSpc>
            </a:pPr>
            <a:r>
              <a:rPr lang="ru-RU" sz="2800"/>
              <a:t>о продлении установленного срока внешнего управления;</a:t>
            </a:r>
          </a:p>
          <a:p>
            <a:pPr>
              <a:lnSpc>
                <a:spcPct val="80000"/>
              </a:lnSpc>
            </a:pPr>
            <a:r>
              <a:rPr lang="ru-RU" sz="2800"/>
              <a:t>о прекращении внешнего управления и обращении в арбитражный суд с ходатайством о признании должника банкротом и открытии конкурсного производства.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430962"/>
          </a:xfrm>
        </p:spPr>
        <p:txBody>
          <a:bodyPr/>
          <a:lstStyle/>
          <a:p>
            <a:r>
              <a:rPr lang="ru-RU"/>
              <a:t>После окончания внешнего управления полномочия внешнего управляющего прекращаются с момента назначения или нового руководителя должника, или конкурсного управляющего.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/>
          <a:lstStyle/>
          <a:p>
            <a:r>
              <a:rPr lang="ru-RU"/>
              <a:t>Гражданским кодексом Российской Федерации предусмотрено, что предприятие (кроме казенного) может быть объявлено банкротом по решению суда или по своему собственному совместно с кредиторами решению. В любом случае оно должно быть ликвидировано принудительно или добровольно.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/>
          <a:lstStyle/>
          <a:p>
            <a:r>
              <a:rPr lang="ru-RU" b="1"/>
              <a:t>6. Конкурсное производство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/>
          <a:lstStyle/>
          <a:p>
            <a:r>
              <a:rPr lang="ru-RU"/>
              <a:t>Конкурсное производство открывается после принятия арбитражным судом решения о признании должника банкротом. Целью его является соразмерное удовлетворение требований кредиторов.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Последствия открытия конкурсного производства могут быть следующие: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1) сроки исполнения всех денежных обязательств считаются наступившими;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2) прекращается начисление неустоек (штрафов, пени);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3)  отменяются конфиденциальность и коммерческая тайна в отношении сведений о финансовом состоянии должника;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4) отменяются ранее наложенные аресты на имущество должника;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5)  все требования к должнику могут быть предъявлены только в рамках конкурсного производства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97562"/>
          </a:xfrm>
        </p:spPr>
        <p:txBody>
          <a:bodyPr/>
          <a:lstStyle/>
          <a:p>
            <a:r>
              <a:rPr lang="ru-RU"/>
              <a:t>Конкурсный управляющий не реже одного раза в месяц представляет комитету или собранию кредиторов отчет о своей деятельности, информацию о финансовом состоянии должника, его имуществе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Конкурсный управляющий обязан: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принять и вести имущество должника, проводить его инвентаризацию и оценку, принимать меры по обеспечению его сохранности; </a:t>
            </a:r>
          </a:p>
          <a:p>
            <a:pPr>
              <a:lnSpc>
                <a:spcPct val="80000"/>
              </a:lnSpc>
            </a:pPr>
            <a:r>
              <a:rPr lang="ru-RU" sz="2400"/>
              <a:t>анализировать финансовое состояние должника;</a:t>
            </a:r>
          </a:p>
          <a:p>
            <a:pPr>
              <a:lnSpc>
                <a:spcPct val="80000"/>
              </a:lnSpc>
            </a:pPr>
            <a:r>
              <a:rPr lang="ru-RU" sz="2400"/>
              <a:t>предъявлять третьим лицам, имеющим задолженность перед должником, требования о ее взыскании;</a:t>
            </a:r>
          </a:p>
          <a:p>
            <a:pPr>
              <a:lnSpc>
                <a:spcPct val="80000"/>
              </a:lnSpc>
            </a:pPr>
            <a:r>
              <a:rPr lang="ru-RU" sz="2400"/>
              <a:t>уведомлять работников должника о предстоящем увольнении;</a:t>
            </a:r>
          </a:p>
          <a:p>
            <a:pPr>
              <a:lnSpc>
                <a:spcPct val="80000"/>
              </a:lnSpc>
            </a:pPr>
            <a:r>
              <a:rPr lang="ru-RU" sz="2400"/>
              <a:t>заявлять возражения по предъявленным к должнику требованиям кредиторов;</a:t>
            </a:r>
          </a:p>
          <a:p>
            <a:pPr>
              <a:lnSpc>
                <a:spcPct val="80000"/>
              </a:lnSpc>
            </a:pPr>
            <a:r>
              <a:rPr lang="ru-RU" sz="2400"/>
              <a:t>заявлять отказ от исполнения договоров должника;</a:t>
            </a:r>
          </a:p>
          <a:p>
            <a:pPr>
              <a:lnSpc>
                <a:spcPct val="80000"/>
              </a:lnSpc>
            </a:pPr>
            <a:r>
              <a:rPr lang="ru-RU" sz="2400"/>
              <a:t>принимать меры, направленные на поиск, выявление и возврат имущества должника, находящегося у третьих лиц,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200400"/>
            <a:ext cx="8229600" cy="1143000"/>
          </a:xfrm>
        </p:spPr>
        <p:txBody>
          <a:bodyPr/>
          <a:lstStyle/>
          <a:p>
            <a:r>
              <a:rPr lang="ru-RU" sz="3400" b="1"/>
              <a:t>7. Очередность удовлетворения требований кредиторов</a:t>
            </a:r>
            <a:r>
              <a:rPr lang="ru-RU" sz="3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001000" cy="2468562"/>
          </a:xfrm>
        </p:spPr>
        <p:txBody>
          <a:bodyPr/>
          <a:lstStyle/>
          <a:p>
            <a:r>
              <a:rPr lang="ru-RU" sz="2800"/>
              <a:t>Очередность удовлетворения требований кредиторов определяется ст. 64 ГК РФ и Законом о банкротстве.</a:t>
            </a:r>
            <a:br>
              <a:rPr lang="ru-RU" sz="2800"/>
            </a:br>
            <a:r>
              <a:rPr lang="ru-RU" sz="2800"/>
              <a:t>До удовлетворения требований кредиторов, т.е. вне очереди, покрываются следующие расходы: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895600"/>
            <a:ext cx="8153400" cy="32353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судебные;</a:t>
            </a:r>
          </a:p>
          <a:p>
            <a:pPr>
              <a:lnSpc>
                <a:spcPct val="90000"/>
              </a:lnSpc>
            </a:pPr>
            <a:r>
              <a:rPr lang="ru-RU" sz="2400"/>
              <a:t>выплаты вознаграждения арбитражным управляющим;</a:t>
            </a:r>
          </a:p>
          <a:p>
            <a:pPr>
              <a:lnSpc>
                <a:spcPct val="90000"/>
              </a:lnSpc>
            </a:pPr>
            <a:r>
              <a:rPr lang="ru-RU" sz="2400"/>
              <a:t>текущие коммунальные и эксплуатационные платежи должника;</a:t>
            </a:r>
          </a:p>
          <a:p>
            <a:pPr>
              <a:lnSpc>
                <a:spcPct val="90000"/>
              </a:lnSpc>
            </a:pPr>
            <a:r>
              <a:rPr lang="ru-RU" sz="2400"/>
              <a:t>требования кредиторов по обязательствам должника, возникшим в ходе наблюдения, внешнего управления и конкурсного производства.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Требования кредиторов удовлетворяются в следующей очередности: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1) требования граждан за причинение вреда жизни или здоровью;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2)  расчеты по выплатам выходных пособий и оплате труда с лицами, работающими по трудовому договору или контракту, и по выплате вознаграждений по авторским договорам;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3)  выплаты по обязательствам, обеспеченным залогом имущества должника;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4) требования по обязательным платежам в бюджет и во внебюджетные фонды;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5)  расчеты с другими кредиторами.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514600"/>
            <a:ext cx="8229600" cy="1143000"/>
          </a:xfrm>
        </p:spPr>
        <p:txBody>
          <a:bodyPr/>
          <a:lstStyle/>
          <a:p>
            <a:r>
              <a:rPr lang="ru-RU" b="1"/>
              <a:t>8. Мировое соглашение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/>
          <a:lstStyle/>
          <a:p>
            <a:r>
              <a:rPr lang="ru-RU" sz="3400"/>
              <a:t>Мировое соглашение должник и кредиторы могут заключить на любой стадии рассмотрения дела арбитражным судом. Решение об этом принимается собранием кредиторов большинством голосов конкурсных кредиторов и при условии, если за него проголосовали все кредиторы по обязательствам, обеспеченным залогом имущества должника.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Банкротство может быть: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b="1"/>
              <a:t>Фиктивное банкротство</a:t>
            </a:r>
            <a:r>
              <a:rPr lang="ru-RU" sz="2800"/>
              <a:t> представляет собой случай, когда у должника при подаче заявления в арбитражный суд есть возможность удовлетворить требования кредиторов в полном объеме. </a:t>
            </a:r>
          </a:p>
          <a:p>
            <a:r>
              <a:rPr lang="ru-RU" sz="2800" b="1"/>
              <a:t>Преднамеренное банкротство </a:t>
            </a:r>
            <a:r>
              <a:rPr lang="ru-RU" sz="2800"/>
              <a:t>возникает</a:t>
            </a:r>
            <a:r>
              <a:rPr lang="ru-RU" sz="2800" b="1"/>
              <a:t> </a:t>
            </a:r>
            <a:r>
              <a:rPr lang="ru-RU" sz="2800"/>
              <a:t>по вине учредителей (участников) должника, когда руководитель или собственник умышленно делает предприятие неплатежеспособным.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Мировое соглашение может содержать следующие условия: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об отсрочке или рассрочке исполнения обязательств должника;</a:t>
            </a:r>
          </a:p>
          <a:p>
            <a:pPr>
              <a:lnSpc>
                <a:spcPct val="90000"/>
              </a:lnSpc>
            </a:pPr>
            <a:r>
              <a:rPr lang="ru-RU" sz="2800"/>
              <a:t>об уступке прав требований должника;</a:t>
            </a:r>
          </a:p>
          <a:p>
            <a:pPr>
              <a:lnSpc>
                <a:spcPct val="90000"/>
              </a:lnSpc>
            </a:pPr>
            <a:r>
              <a:rPr lang="ru-RU" sz="2800"/>
              <a:t>об исполнении прав требований должника;</a:t>
            </a:r>
          </a:p>
          <a:p>
            <a:pPr>
              <a:lnSpc>
                <a:spcPct val="90000"/>
              </a:lnSpc>
            </a:pPr>
            <a:r>
              <a:rPr lang="ru-RU" sz="2800"/>
              <a:t>об исполнении обязательств должника третьими лицами;</a:t>
            </a:r>
          </a:p>
          <a:p>
            <a:pPr>
              <a:lnSpc>
                <a:spcPct val="90000"/>
              </a:lnSpc>
            </a:pPr>
            <a:r>
              <a:rPr lang="ru-RU" sz="2800"/>
              <a:t>о скидке с долга;</a:t>
            </a:r>
          </a:p>
          <a:p>
            <a:pPr>
              <a:lnSpc>
                <a:spcPct val="90000"/>
              </a:lnSpc>
            </a:pPr>
            <a:r>
              <a:rPr lang="ru-RU" sz="2800"/>
              <a:t>об обмене требований на акции;</a:t>
            </a:r>
          </a:p>
          <a:p>
            <a:pPr>
              <a:lnSpc>
                <a:spcPct val="90000"/>
              </a:lnSpc>
            </a:pPr>
            <a:r>
              <a:rPr lang="ru-RU" sz="2800"/>
              <a:t>об удовлетворении требований кредиторов иными способами.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53400" cy="2849562"/>
          </a:xfrm>
        </p:spPr>
        <p:txBody>
          <a:bodyPr/>
          <a:lstStyle/>
          <a:p>
            <a:r>
              <a:rPr lang="ru-RU" sz="3200"/>
              <a:t>По заявлению должника, кредитора или прокурора мировое соглашение может быть признано арбитражным судом недействительным, если: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3200400"/>
            <a:ext cx="7620000" cy="2930525"/>
          </a:xfrm>
        </p:spPr>
        <p:txBody>
          <a:bodyPr/>
          <a:lstStyle/>
          <a:p>
            <a:r>
              <a:rPr lang="ru-RU" sz="2800"/>
              <a:t>установлены преимущества для отдельных кредиторов или ущемление их прав и законных требований;</a:t>
            </a:r>
          </a:p>
          <a:p>
            <a:r>
              <a:rPr lang="ru-RU" sz="2800"/>
              <a:t>его исполнение может привести должника к банкротству;</a:t>
            </a:r>
          </a:p>
          <a:p>
            <a:r>
              <a:rPr lang="ru-RU" sz="2800"/>
              <a:t>имеются другие основания.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534400" cy="1706562"/>
          </a:xfrm>
        </p:spPr>
        <p:txBody>
          <a:bodyPr/>
          <a:lstStyle/>
          <a:p>
            <a:r>
              <a:rPr lang="ru-RU" sz="3400"/>
              <a:t>Закон о банкротстве предусматривает особенности банкротства отдельных категорий должников: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327275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1) юридических лиц — градообразующих, сельскохозяйственных, кредитных, страховых организаций, профессиональных участников рынка ценных бумаг;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2) физических лиц — индивидуальных предпринимателей, крестьянских (фермерских) хозяйств;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3) упрощенные процедуры банкротства в отношения ликвидируемого и отсутствующего должника;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4) добровольное объявление о банкротстве должника;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5)  организаций, осуществляющих незаконную деятельность по привлечению денежных средств граждан.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r>
              <a:rPr lang="ru-RU" sz="3400" b="1"/>
              <a:t>9. Основные направления предотвращения банкротства и санации предприятия</a:t>
            </a:r>
            <a:r>
              <a:rPr lang="ru-RU" sz="3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Необходимость реструктуризации предприятий определяется рядом факторов. К ним относятся: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8077200" cy="40735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1) невостребованность на рынке, низкие потребительские качества товаров, высокий уровень затрат на их производство;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2) конкуренция с зарубежными и российскими производителями;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3)  существование предприятий-монополистов (в этом случае проводятся демонополизация и диверсификация производства);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4)  недостатки в действующей системе управления;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5)  физический и моральный износ активов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При проведении реструктуризации имущественного комплекса необходимо: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1) определить рыночную позицию предприятия по каждому виду выпускаемой продукции;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2)  выявить части имущественного комплекса соответственно видам выпускаемой продукции;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3)  выделить центры ответственности для различных частей иму­щественного комплекса;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4)  разработать производственную стратегию для каждой части имущественного комплекса;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5)  реализовать излишнее имущество.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Целями антикризисной стратегии предприятий являются: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обеспечение их ликвидности и платежеспособности на основе оптимального сочетания собственных и заемных источников средств;</a:t>
            </a:r>
          </a:p>
          <a:p>
            <a:pPr>
              <a:lnSpc>
                <a:spcPct val="90000"/>
              </a:lnSpc>
            </a:pPr>
            <a:r>
              <a:rPr lang="ru-RU"/>
              <a:t>получение прибыли и уровня рентабельности, достаточного для удовлетворения всех потребностей основной, инвестиционной и финансовой видов деятельности.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/>
          <a:lstStyle/>
          <a:p>
            <a:r>
              <a:rPr lang="ru-RU" sz="2800"/>
              <a:t>Выбор стратегии предотвращения банкротства и эффективность мер по внедрению рыночных механизмов зависят от системы управления финансами на предприятии. Главными направлениями этого анализа являются: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8001000" cy="3733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оценка состояния имущества предприятия и источников его формирования, а также показателей структуры капитала;</a:t>
            </a:r>
          </a:p>
          <a:p>
            <a:pPr>
              <a:lnSpc>
                <a:spcPct val="80000"/>
              </a:lnSpc>
            </a:pPr>
            <a:r>
              <a:rPr lang="ru-RU" sz="2400"/>
              <a:t>оценка состояния оборотных средств, определение их достаточности и типа финансового состояния;</a:t>
            </a:r>
          </a:p>
          <a:p>
            <a:pPr>
              <a:lnSpc>
                <a:spcPct val="80000"/>
              </a:lnSpc>
            </a:pPr>
            <a:r>
              <a:rPr lang="ru-RU" sz="2400"/>
              <a:t>выявление тенденций оборачиваемости средств предприятия;</a:t>
            </a:r>
          </a:p>
          <a:p>
            <a:pPr>
              <a:lnSpc>
                <a:spcPct val="80000"/>
              </a:lnSpc>
            </a:pPr>
            <a:r>
              <a:rPr lang="ru-RU" sz="2400"/>
              <a:t>определение степени ликвидности и платежеспособности предприятия;</a:t>
            </a:r>
          </a:p>
          <a:p>
            <a:pPr>
              <a:lnSpc>
                <a:spcPct val="80000"/>
              </a:lnSpc>
            </a:pPr>
            <a:r>
              <a:rPr lang="ru-RU" sz="2400"/>
              <a:t>выявление тенденций рентабельности на основе системы показателей.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/>
              <a:t>Основными мероприятиями по санации неплатежеспособных предприятий при определенной финансовой поддержке являются: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/>
              <a:t>внедрение новых форм и методов управления;</a:t>
            </a:r>
          </a:p>
          <a:p>
            <a:pPr>
              <a:lnSpc>
                <a:spcPct val="80000"/>
              </a:lnSpc>
            </a:pPr>
            <a:r>
              <a:rPr lang="ru-RU" sz="2000"/>
              <a:t>конверсия, диверсификация, переход на выпуск новой продукции, повышение ее качества;</a:t>
            </a:r>
          </a:p>
          <a:p>
            <a:pPr>
              <a:lnSpc>
                <a:spcPct val="80000"/>
              </a:lnSpc>
            </a:pPr>
            <a:r>
              <a:rPr lang="ru-RU" sz="2000"/>
              <a:t>повышение эффективности маркетинга;</a:t>
            </a:r>
          </a:p>
          <a:p>
            <a:pPr>
              <a:lnSpc>
                <a:spcPct val="80000"/>
              </a:lnSpc>
            </a:pPr>
            <a:r>
              <a:rPr lang="ru-RU" sz="2000"/>
              <a:t>снижение производственных затрат;</a:t>
            </a:r>
          </a:p>
          <a:p>
            <a:pPr>
              <a:lnSpc>
                <a:spcPct val="80000"/>
              </a:lnSpc>
            </a:pPr>
            <a:r>
              <a:rPr lang="ru-RU" sz="2000"/>
              <a:t>сокращение дебиторской и кредиторской задолженности;</a:t>
            </a:r>
          </a:p>
          <a:p>
            <a:pPr>
              <a:lnSpc>
                <a:spcPct val="80000"/>
              </a:lnSpc>
            </a:pPr>
            <a:r>
              <a:rPr lang="ru-RU" sz="2000"/>
              <a:t>повышение доли собственных средств в оборотных активах за счет реализации краткосрочных финансовых вложений;</a:t>
            </a:r>
          </a:p>
          <a:p>
            <a:pPr>
              <a:lnSpc>
                <a:spcPct val="80000"/>
              </a:lnSpc>
            </a:pPr>
            <a:r>
              <a:rPr lang="ru-RU" sz="2000"/>
              <a:t>продажа излишнего оборудования, материалов, незавершенного производства, готовой продукции, а также дочерних фирм и долей в капитале других предприятий;</a:t>
            </a:r>
          </a:p>
          <a:p>
            <a:pPr>
              <a:lnSpc>
                <a:spcPct val="80000"/>
              </a:lnSpc>
            </a:pPr>
            <a:r>
              <a:rPr lang="ru-RU" sz="2000"/>
              <a:t>временная остановка капитального строительства;</a:t>
            </a:r>
          </a:p>
          <a:p>
            <a:pPr>
              <a:lnSpc>
                <a:spcPct val="80000"/>
              </a:lnSpc>
            </a:pPr>
            <a:r>
              <a:rPr lang="ru-RU" sz="2000"/>
              <a:t>конверсия долгов путем преобразования краткосрочной задолженности в долгосрочную;</a:t>
            </a:r>
          </a:p>
          <a:p>
            <a:pPr>
              <a:lnSpc>
                <a:spcPct val="80000"/>
              </a:lnSpc>
            </a:pPr>
            <a:r>
              <a:rPr lang="ru-RU" sz="2000"/>
              <a:t>расширение экспорта;</a:t>
            </a:r>
          </a:p>
          <a:p>
            <a:pPr>
              <a:lnSpc>
                <a:spcPct val="80000"/>
              </a:lnSpc>
            </a:pPr>
            <a:r>
              <a:rPr lang="ru-RU" sz="2000"/>
              <a:t>сокращение численности занятых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Причины неплатежеспособности предприятия могут быть как объективные, так и субъективные: 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непрофессиональный менеджмент, </a:t>
            </a:r>
          </a:p>
          <a:p>
            <a:pPr>
              <a:lnSpc>
                <a:spcPct val="90000"/>
              </a:lnSpc>
            </a:pPr>
            <a:r>
              <a:rPr lang="ru-RU" sz="2800"/>
              <a:t>изношенное оборудование, </a:t>
            </a:r>
          </a:p>
          <a:p>
            <a:pPr>
              <a:lnSpc>
                <a:spcPct val="90000"/>
              </a:lnSpc>
            </a:pPr>
            <a:r>
              <a:rPr lang="ru-RU" sz="2800"/>
              <a:t>падение спроса на выпускаемую продукцию, </a:t>
            </a:r>
          </a:p>
          <a:p>
            <a:pPr>
              <a:lnSpc>
                <a:spcPct val="90000"/>
              </a:lnSpc>
            </a:pPr>
            <a:r>
              <a:rPr lang="ru-RU" sz="2800"/>
              <a:t>убытки, </a:t>
            </a:r>
          </a:p>
          <a:p>
            <a:pPr>
              <a:lnSpc>
                <a:spcPct val="90000"/>
              </a:lnSpc>
            </a:pPr>
            <a:r>
              <a:rPr lang="ru-RU" sz="2800"/>
              <a:t>отвлечение средств в краткосрочные финансовые вложения, </a:t>
            </a:r>
          </a:p>
          <a:p>
            <a:pPr>
              <a:lnSpc>
                <a:spcPct val="90000"/>
              </a:lnSpc>
            </a:pPr>
            <a:r>
              <a:rPr lang="ru-RU" sz="2800"/>
              <a:t>неправильный выбор форм безналичных расчетов, </a:t>
            </a:r>
          </a:p>
          <a:p>
            <a:pPr>
              <a:lnSpc>
                <a:spcPct val="90000"/>
              </a:lnSpc>
            </a:pPr>
            <a:r>
              <a:rPr lang="ru-RU" sz="2800"/>
              <a:t>большая дебиторская и кредиторская задолженность и др.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97562"/>
          </a:xfrm>
        </p:spPr>
        <p:txBody>
          <a:bodyPr/>
          <a:lstStyle/>
          <a:p>
            <a:r>
              <a:rPr lang="ru-RU" sz="3400"/>
              <a:t>Закон о несостоятельности (банкротстве) много внимания уде­ляет вопросам предупреждения банкротства, предусматривая меры по финансовому оздоровлению должника, проводимые собственни­ками имущества, органами федеральной исполнительной власти субъектов Российской Федерации, а также органами местного самоуправления.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/>
          <a:lstStyle/>
          <a:p>
            <a:r>
              <a:rPr lang="ru-RU" b="1"/>
              <a:t>К мерам по предотвращению банкротства </a:t>
            </a:r>
            <a:r>
              <a:rPr lang="ru-RU"/>
              <a:t>следует отнести оказание финансовой помощи должнику предоставление инвестиций под гарантии определенных лиц, а также организационные меры по укреплению руководства неплатежеспособных должников.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209800"/>
            <a:ext cx="8229600" cy="1143000"/>
          </a:xfrm>
        </p:spPr>
        <p:txBody>
          <a:bodyPr/>
          <a:lstStyle/>
          <a:p>
            <a:r>
              <a:rPr lang="ru-RU" sz="3400" b="1"/>
              <a:t>2. Понятия, используемые при банкротстве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дяные знаки">
  <a:themeElements>
    <a:clrScheme name="Водяные знак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Водяные зна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одяные знак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170</TotalTime>
  <Words>2871</Words>
  <Application>Microsoft Office PowerPoint</Application>
  <PresentationFormat>Экран (4:3)</PresentationFormat>
  <Paragraphs>224</Paragraphs>
  <Slides>69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69</vt:i4>
      </vt:variant>
    </vt:vector>
  </HeadingPairs>
  <TitlesOfParts>
    <vt:vector size="70" baseType="lpstr">
      <vt:lpstr>Водяные знаки</vt:lpstr>
      <vt:lpstr>Реструктуризация и банкротство предприятия </vt:lpstr>
      <vt:lpstr>1. Общие положения по реструктуризации </vt:lpstr>
      <vt:lpstr>Ликвидация безнадежно неплатежеспособных должников является положительной мерой, которая выводит неэффективное предприятие из числа действующих. Однако признание должника банкротом имеет и негативные последствия, поскольку затрагивает не только имущественные интересы должника, но права и интересы большого круга лиц — его работников, партнеров, кредиторов и других, порождая значительные социальные издержки. </vt:lpstr>
      <vt:lpstr>Под несостоятельностью (банкротством) понимается признание арбитражным судом или объявленная должником неспособность должника в полном объеме удовлетворить требования кредиторов по денежным обязательствам и (или) исполнить обязанность по уплате обязательных платежей. </vt:lpstr>
      <vt:lpstr>Гражданским кодексом Российской Федерации предусмотрено, что предприятие (кроме казенного) может быть объявлено банкротом по решению суда или по своему собственному совместно с кредиторами решению. В любом случае оно должно быть ликвидировано принудительно или добровольно.</vt:lpstr>
      <vt:lpstr>Банкротство может быть:</vt:lpstr>
      <vt:lpstr>Закон о несостоятельности (банкротстве) много внимания уде­ляет вопросам предупреждения банкротства, предусматривая меры по финансовому оздоровлению должника, проводимые собственни­ками имущества, органами федеральной исполнительной власти субъектов Российской Федерации, а также органами местного самоуправления. </vt:lpstr>
      <vt:lpstr>К мерам по предотвращению банкротства следует отнести оказание финансовой помощи должнику предоставление инвестиций под гарантии определенных лиц, а также организационные меры по укреплению руководства неплатежеспособных должников. </vt:lpstr>
      <vt:lpstr>2. Понятия, используемые при банкротстве</vt:lpstr>
      <vt:lpstr>Несостоятельность (банкротство) — признанная арбитражным судом или объявленная должником неспособность должника в полном объеме удовлетворять требования кредиторов по денежным обязательствам и (или) исполнить обязанности по уплате обязательных платежей.</vt:lpstr>
      <vt:lpstr>Должник — это гражданин (им может быть индивидуальный предприниматель) или юридическое лицо, не способные удовлетворить требования кредиторов по денежным обязательствам и (или) исполнить обязанность по уплате обязательных платежей в течение срока, установленного законом.</vt:lpstr>
      <vt:lpstr>Денежное обязательство — обязанность должника уплатить кредитору определенную сумму по гражданско-правовому договору и по иным основаниям, предусмотренным Гражданским кодексом РФ.</vt:lpstr>
      <vt:lpstr>Обязательные платежи — налоги, сборы и иные обязательные взносы в бюджет и во внебюджетные фонды в порядке и на условиях, которые определяются законодательством Российской Федерации.</vt:lpstr>
      <vt:lpstr>Руководитель должника — единоличный исполнительный орган юридического лица, а также иные лица, осуществляющие в соответствие с федеральными законами деятельность от имени юридического лица без доверенности.</vt:lpstr>
      <vt:lpstr>Конкурсные кредиторы — кредиторы по денежным обязательствам, за исключением граждан, перед которыми должник несет ответственность за причинение вреда жизни и здоровью, а также учредителей (участников) должника — юридического лица по обязательствам, вытекающим из такого участия.</vt:lpstr>
      <vt:lpstr>Досудебная санация — меры по восстановлению платежеспособности должника, принимаемые собственником имущества должника -унитарным предприятием, учредителями (участниками) должника -юридическим лицом, кредиторами должника и иными лицами в целях предупреждения банкротства.</vt:lpstr>
      <vt:lpstr>Наблюдение — процедура банкротства, применяемая к должнику с момента принятия арбитражным судом заявления о признании его банкротом до момента, определяемого в соответствии с законом, в целях обеспечения сохранности имущества должника и проведения анализа его финансового состояния.</vt:lpstr>
      <vt:lpstr>Внешнее управление (судебная санация) — процедура банкротства, применяемая к должнику в целях восстановления его платежеспособности, с передачей полномочий по управлению должником внешнему управляющему.</vt:lpstr>
      <vt:lpstr>Конкурсное производство — процедура банкротства, применяемая к должнику, признанному банкротом, в целях соразмерного удовлетворения требований кредиторов.</vt:lpstr>
      <vt:lpstr>Арбитражный (временный, внешний, конкурсный) управляющий — лицо, назначаемое арбитражным судом для проведения процедур банкротства и осуществления иных полномочий, установленных законом. Временный управляющий — лицо, назначаемое арбитражным судом для наблюдения, осуществления мер по обеспечению сохранности имущества должника и иных полномочий, установленных законом.</vt:lpstr>
      <vt:lpstr>Внешний управляющий — лицо, назначаемое арбитражным судом для проведения внешнего управления и осуществления иных полномочий, установленных законом. Конкурсный управляющий — лицо, назначаемое арбитражным судом для проведения конкурсного производства и осуществления иных полномочий, установленных законом.</vt:lpstr>
      <vt:lpstr>Мораторий — приостановление исполнения должником денежных обязательств и уплаты обязательных платежей. Представитель работников должника — лицо, уполномоченное работниками должника представлять их интересы при проведении процедур банкротства.</vt:lpstr>
      <vt:lpstr>3. Должник и кредиторы </vt:lpstr>
      <vt:lpstr>Правом на обращение в арбитражный суд с заявлением о признании должника банкротом обладают:</vt:lpstr>
      <vt:lpstr>Руководитель должника обязан обратиться в арбитражный суд не позднее одного месяца с момента возникновения соответствующих обстоятельств в следующих случаях:</vt:lpstr>
      <vt:lpstr>При неподаче должником заявления в арбитражный суд в установленных случаях и в срок могут быть применены следующие санкции:</vt:lpstr>
      <vt:lpstr>Собрание кредиторов имеет право принимать следующие решения:</vt:lpstr>
      <vt:lpstr>Прокурор вправе обратиться в арбитражный суд с заявлением о признании должника банкротом в следующих случаях:</vt:lpstr>
      <vt:lpstr>Арбитражный суд при подготовке дела о банкротстве к судебному разбирательству для определения финансового состояния должника вправе назначить экспертизу. Предельный срок рассмотрения дела о банкротстве - не более трех месяцев со дня поступления заявления с возможностью его продления на срок не более двух месяцев.</vt:lpstr>
      <vt:lpstr>По результатам рассмотрения дела о банкротстве арбитражный суд принимает один из следующих актов:</vt:lpstr>
      <vt:lpstr>Решение арбитражного суда об отказе в признании должника банкротом принимается в случаях:</vt:lpstr>
      <vt:lpstr>Арбитражный суд прекращает производство по делу о банкротстве в случаях:</vt:lpstr>
      <vt:lpstr>4. Наблюдение</vt:lpstr>
      <vt:lpstr>Наблюдение за должником вводится арбитражным судом с момента принятия заявления.  Цель этой процедуры — обеспечить сохранность имущества должника и принять решение в отношении должника. </vt:lpstr>
      <vt:lpstr>С момента вынесения арбитражным судом  определения о принятии заявления: </vt:lpstr>
      <vt:lpstr>При введении наблюдения арбитражный суд принимает решение о назначении временного управляющего, с его согласия можно совершать сделки, связанные:</vt:lpstr>
      <vt:lpstr>Руководитель и администрация должника не имеют права принимать решения:</vt:lpstr>
      <vt:lpstr>Одной из обязанностей временного управляющего является определение даты и проведение первого собрания кредиторов. </vt:lpstr>
      <vt:lpstr>Собрание кредиторов может принять следующие решения:</vt:lpstr>
      <vt:lpstr>Временный управляющий назначается арбитражным судом с целью обеспечения сохранности имущества должника и подготовки решения в его отношении и действует до принятия одного из следующих решений:</vt:lpstr>
      <vt:lpstr>Временный управляющий имеет право:</vt:lpstr>
      <vt:lpstr>Временный управляющий обязан:</vt:lpstr>
      <vt:lpstr>5. Внешнее управление</vt:lpstr>
      <vt:lpstr>Целью внешнего управления является восстановление платеже­способности должника с передачей полномочий внешнему управляющему. С момента введения внешнего управления:</vt:lpstr>
      <vt:lpstr>Мораторий на удовлетворение требований кредиторов распространяется на денежные обязательства и обязательные платежи, сроки исполнения которых наступили до введения внешнего управления, и включает следующие положения:</vt:lpstr>
      <vt:lpstr>В план внешнего управления могут быть включены следующие меры по восстановлению платежеспособности должника:</vt:lpstr>
      <vt:lpstr>Внешний управляющий имеет право:</vt:lpstr>
      <vt:lpstr>Внешнее управление завершается отчетом внешнего управляющего на собрании кредиторов не позднее чем за 15 дней до окончания срока с предложением:</vt:lpstr>
      <vt:lpstr>После окончания внешнего управления полномочия внешнего управляющего прекращаются с момента назначения или нового руководителя должника, или конкурсного управляющего. </vt:lpstr>
      <vt:lpstr>6. Конкурсное производство </vt:lpstr>
      <vt:lpstr>Конкурсное производство открывается после принятия арбитражным судом решения о признании должника банкротом. Целью его является соразмерное удовлетворение требований кредиторов.</vt:lpstr>
      <vt:lpstr>Последствия открытия конкурсного производства могут быть следующие:</vt:lpstr>
      <vt:lpstr>Конкурсный управляющий не реже одного раза в месяц представляет комитету или собранию кредиторов отчет о своей деятельности, информацию о финансовом состоянии должника, его имуществе и др.</vt:lpstr>
      <vt:lpstr>Конкурсный управляющий обязан:</vt:lpstr>
      <vt:lpstr>7. Очередность удовлетворения требований кредиторов </vt:lpstr>
      <vt:lpstr>Очередность удовлетворения требований кредиторов определяется ст. 64 ГК РФ и Законом о банкротстве. До удовлетворения требований кредиторов, т.е. вне очереди, покрываются следующие расходы:</vt:lpstr>
      <vt:lpstr>Требования кредиторов удовлетворяются в следующей очередности:</vt:lpstr>
      <vt:lpstr>8. Мировое соглашение</vt:lpstr>
      <vt:lpstr>Мировое соглашение должник и кредиторы могут заключить на любой стадии рассмотрения дела арбитражным судом. Решение об этом принимается собранием кредиторов большинством голосов конкурсных кредиторов и при условии, если за него проголосовали все кредиторы по обязательствам, обеспеченным залогом имущества должника. </vt:lpstr>
      <vt:lpstr>Мировое соглашение может содержать следующие условия:</vt:lpstr>
      <vt:lpstr>По заявлению должника, кредитора или прокурора мировое соглашение может быть признано арбитражным судом недействительным, если:</vt:lpstr>
      <vt:lpstr>Закон о банкротстве предусматривает особенности банкротства отдельных категорий должников:</vt:lpstr>
      <vt:lpstr>9. Основные направления предотвращения банкротства и санации предприятия </vt:lpstr>
      <vt:lpstr>Необходимость реструктуризации предприятий определяется рядом факторов. К ним относятся:</vt:lpstr>
      <vt:lpstr>При проведении реструктуризации имущественного комплекса необходимо:</vt:lpstr>
      <vt:lpstr>Целями антикризисной стратегии предприятий являются:</vt:lpstr>
      <vt:lpstr>Выбор стратегии предотвращения банкротства и эффективность мер по внедрению рыночных механизмов зависят от системы управления финансами на предприятии. Главными направлениями этого анализа являются:</vt:lpstr>
      <vt:lpstr>Основными мероприятиями по санации неплатежеспособных предприятий при определенной финансовой поддержке являются:</vt:lpstr>
      <vt:lpstr>Причины неплатежеспособности предприятия могут быть как объективные, так и субъективные: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Людмила Латышева</dc:creator>
  <cp:lastModifiedBy>Пользователь Windows</cp:lastModifiedBy>
  <cp:revision>67</cp:revision>
  <cp:lastPrinted>1601-01-01T00:00:00Z</cp:lastPrinted>
  <dcterms:created xsi:type="dcterms:W3CDTF">1601-01-01T00:00:00Z</dcterms:created>
  <dcterms:modified xsi:type="dcterms:W3CDTF">2020-11-30T10:51:10Z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